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57" r:id="rId3"/>
    <p:sldId id="258" r:id="rId4"/>
    <p:sldId id="267" r:id="rId5"/>
    <p:sldId id="268" r:id="rId6"/>
    <p:sldId id="259" r:id="rId7"/>
    <p:sldId id="260" r:id="rId8"/>
    <p:sldId id="261" r:id="rId9"/>
    <p:sldId id="262" r:id="rId10"/>
    <p:sldId id="264" r:id="rId11"/>
    <p:sldId id="263"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horzBarState="maximized">
    <p:restoredLeft sz="15620"/>
    <p:restoredTop sz="99448" autoAdjust="0"/>
  </p:normalViewPr>
  <p:slideViewPr>
    <p:cSldViewPr>
      <p:cViewPr varScale="1">
        <p:scale>
          <a:sx n="128" d="100"/>
          <a:sy n="128" d="100"/>
        </p:scale>
        <p:origin x="-32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EF22252-3E89-450A-A026-A86B7F5D170E}" type="datetimeFigureOut">
              <a:rPr lang="en-US" smtClean="0"/>
              <a:pPr/>
              <a:t>1/27/14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B40C4C-C058-4D42-9197-5023D8FDA8E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F22252-3E89-450A-A026-A86B7F5D170E}" type="datetimeFigureOut">
              <a:rPr lang="en-US" smtClean="0"/>
              <a:pPr/>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40C4C-C058-4D42-9197-5023D8FDA8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7B40C4C-C058-4D42-9197-5023D8FDA8E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F22252-3E89-450A-A026-A86B7F5D170E}" type="datetimeFigureOut">
              <a:rPr lang="en-US" smtClean="0"/>
              <a:pPr/>
              <a:t>1/27/14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F22252-3E89-450A-A026-A86B7F5D170E}" type="datetimeFigureOut">
              <a:rPr lang="en-US" smtClean="0"/>
              <a:pPr/>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7B40C4C-C058-4D42-9197-5023D8FDA8E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EF22252-3E89-450A-A026-A86B7F5D170E}" type="datetimeFigureOut">
              <a:rPr lang="en-US" smtClean="0"/>
              <a:pPr/>
              <a:t>1/27/14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B40C4C-C058-4D42-9197-5023D8FDA8E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EF22252-3E89-450A-A026-A86B7F5D170E}" type="datetimeFigureOut">
              <a:rPr lang="en-US" smtClean="0"/>
              <a:pPr/>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40C4C-C058-4D42-9197-5023D8FDA8E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F22252-3E89-450A-A026-A86B7F5D170E}" type="datetimeFigureOut">
              <a:rPr lang="en-US" smtClean="0"/>
              <a:pPr/>
              <a:t>1/27/14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B40C4C-C058-4D42-9197-5023D8FDA8E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F22252-3E89-450A-A026-A86B7F5D170E}" type="datetimeFigureOut">
              <a:rPr lang="en-US" smtClean="0"/>
              <a:pPr/>
              <a:t>1/27/14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7B40C4C-C058-4D42-9197-5023D8FDA8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EF22252-3E89-450A-A026-A86B7F5D170E}" type="datetimeFigureOut">
              <a:rPr lang="en-US" smtClean="0"/>
              <a:pPr/>
              <a:t>1/27/14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B40C4C-C058-4D42-9197-5023D8FDA8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B40C4C-C058-4D42-9197-5023D8FDA8E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EF22252-3E89-450A-A026-A86B7F5D170E}" type="datetimeFigureOut">
              <a:rPr lang="en-US" smtClean="0"/>
              <a:pPr/>
              <a:t>1/27/14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7B40C4C-C058-4D42-9197-5023D8FDA8E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EF22252-3E89-450A-A026-A86B7F5D170E}" type="datetimeFigureOut">
              <a:rPr lang="en-US" smtClean="0"/>
              <a:pPr/>
              <a:t>1/27/14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EF22252-3E89-450A-A026-A86B7F5D170E}" type="datetimeFigureOut">
              <a:rPr lang="en-US" smtClean="0"/>
              <a:pPr/>
              <a:t>1/27/14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B40C4C-C058-4D42-9197-5023D8FDA8E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Guide to the new requirements for the PLSS Summer grant</a:t>
            </a:r>
            <a:endParaRPr lang="en-US" dirty="0"/>
          </a:p>
        </p:txBody>
      </p:sp>
      <p:sp>
        <p:nvSpPr>
          <p:cNvPr id="2" name="Title 1"/>
          <p:cNvSpPr>
            <a:spLocks noGrp="1"/>
          </p:cNvSpPr>
          <p:nvPr>
            <p:ph type="ctrTitle"/>
          </p:nvPr>
        </p:nvSpPr>
        <p:spPr/>
        <p:txBody>
          <a:bodyPr/>
          <a:lstStyle/>
          <a:p>
            <a:r>
              <a:rPr lang="en-US" dirty="0" smtClean="0"/>
              <a:t>2013-2014 </a:t>
            </a:r>
            <a:br>
              <a:rPr lang="en-US" dirty="0" smtClean="0"/>
            </a:br>
            <a:r>
              <a:rPr lang="en-US" dirty="0" smtClean="0"/>
              <a:t>PLSS Summer Grant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a:t>
            </a:r>
            <a:endParaRPr lang="en-US" dirty="0"/>
          </a:p>
        </p:txBody>
      </p:sp>
      <p:sp>
        <p:nvSpPr>
          <p:cNvPr id="3" name="Content Placeholder 2"/>
          <p:cNvSpPr>
            <a:spLocks noGrp="1"/>
          </p:cNvSpPr>
          <p:nvPr>
            <p:ph sz="quarter" idx="1"/>
          </p:nvPr>
        </p:nvSpPr>
        <p:spPr/>
        <p:txBody>
          <a:bodyPr/>
          <a:lstStyle/>
          <a:p>
            <a:pPr>
              <a:buNone/>
            </a:pPr>
            <a:r>
              <a:rPr lang="en-US" dirty="0" smtClean="0"/>
              <a:t>Grants range in amount according the number of hours that a student projects he or she will work. </a:t>
            </a:r>
          </a:p>
          <a:p>
            <a:pPr>
              <a:buNone/>
            </a:pPr>
            <a:endParaRPr lang="en-US" dirty="0" smtClean="0"/>
          </a:p>
          <a:p>
            <a:pPr>
              <a:buNone/>
            </a:pPr>
            <a:r>
              <a:rPr lang="en-US" dirty="0" smtClean="0"/>
              <a:t>The amount awarded is based on a variety of factors, including: full time or part time, whether the student is receiving alternative funding, and location.</a:t>
            </a:r>
          </a:p>
          <a:p>
            <a:pPr>
              <a:buNone/>
            </a:pPr>
            <a:endParaRPr lang="en-US" dirty="0" smtClean="0"/>
          </a:p>
          <a:p>
            <a:pPr>
              <a:buNone/>
            </a:pPr>
            <a:r>
              <a:rPr lang="en-US" dirty="0" smtClean="0"/>
              <a:t>If a student works full-time during the summer, he or she will qualify for the maximum grant amount.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the Grant Program</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The 21</a:t>
            </a:r>
            <a:r>
              <a:rPr lang="en-US" baseline="30000" dirty="0" smtClean="0"/>
              <a:t>st</a:t>
            </a:r>
            <a:r>
              <a:rPr lang="en-US" dirty="0" smtClean="0"/>
              <a:t> Annual PLSS Live and Silent Auction (last year) was a success. </a:t>
            </a:r>
          </a:p>
          <a:p>
            <a:pPr>
              <a:buNone/>
            </a:pPr>
            <a:endParaRPr lang="en-US" dirty="0" smtClean="0"/>
          </a:p>
          <a:p>
            <a:pPr>
              <a:buNone/>
            </a:pPr>
            <a:r>
              <a:rPr lang="en-US" dirty="0" smtClean="0"/>
              <a:t>In 2012, the PLSS Board elected to create an endowment (the Dean Elizabeth Parker Endowment for Public Interest Law) in order to secure the financial security of the PLSS Grant Program for future generations. </a:t>
            </a:r>
          </a:p>
          <a:p>
            <a:pPr>
              <a:buNone/>
            </a:pPr>
            <a:endParaRPr lang="en-US" dirty="0" smtClean="0"/>
          </a:p>
          <a:p>
            <a:pPr>
              <a:buNone/>
            </a:pPr>
            <a:r>
              <a:rPr lang="en-US" dirty="0" smtClean="0"/>
              <a:t>With your help in 2014, we can increase our Grant fund to allow for greater financial assistance for this and next years student applicants. </a:t>
            </a:r>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Public Interest Internships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Generally, any  student with an unpaid internship at the following agency or firm will qualify for the Grant:</a:t>
            </a:r>
          </a:p>
          <a:p>
            <a:r>
              <a:rPr lang="en-US" dirty="0" smtClean="0"/>
              <a:t>State or federal agency;</a:t>
            </a:r>
          </a:p>
          <a:p>
            <a:r>
              <a:rPr lang="en-US" dirty="0" smtClean="0"/>
              <a:t>District Attorney, Public Defender, Attorney General or Federal Defender’s Office;</a:t>
            </a:r>
          </a:p>
          <a:p>
            <a:r>
              <a:rPr lang="en-US" dirty="0" smtClean="0"/>
              <a:t>City or County agency</a:t>
            </a:r>
          </a:p>
          <a:p>
            <a:r>
              <a:rPr lang="en-US" dirty="0" smtClean="0"/>
              <a:t>Non-profit firm</a:t>
            </a:r>
          </a:p>
          <a:p>
            <a:r>
              <a:rPr lang="en-US" dirty="0" smtClean="0"/>
              <a:t>Free legal services program or clinic (VLSP, LSNC)</a:t>
            </a:r>
          </a:p>
          <a:p>
            <a:r>
              <a:rPr lang="en-US" dirty="0" smtClean="0"/>
              <a:t>Judicial clerk</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Public Interest Internships</a:t>
            </a:r>
            <a:endParaRPr lang="en-US" dirty="0"/>
          </a:p>
        </p:txBody>
      </p:sp>
      <p:sp>
        <p:nvSpPr>
          <p:cNvPr id="3" name="Content Placeholder 2"/>
          <p:cNvSpPr>
            <a:spLocks noGrp="1"/>
          </p:cNvSpPr>
          <p:nvPr>
            <p:ph sz="quarter" idx="1"/>
          </p:nvPr>
        </p:nvSpPr>
        <p:spPr/>
        <p:txBody>
          <a:bodyPr/>
          <a:lstStyle/>
          <a:p>
            <a:pPr>
              <a:buNone/>
            </a:pPr>
            <a:r>
              <a:rPr lang="en-US" dirty="0" smtClean="0"/>
              <a:t>In addition, an internship in one of the following legal focuses may qualify for the Grant:</a:t>
            </a:r>
          </a:p>
          <a:p>
            <a:r>
              <a:rPr lang="en-US" dirty="0" smtClean="0"/>
              <a:t>Civil rights</a:t>
            </a:r>
          </a:p>
          <a:p>
            <a:r>
              <a:rPr lang="en-US" dirty="0" smtClean="0"/>
              <a:t>Women’s rights</a:t>
            </a:r>
          </a:p>
          <a:p>
            <a:r>
              <a:rPr lang="en-US" dirty="0" smtClean="0"/>
              <a:t>Environmental Law</a:t>
            </a:r>
          </a:p>
          <a:p>
            <a:r>
              <a:rPr lang="en-US" dirty="0" smtClean="0"/>
              <a:t>Immigration Law </a:t>
            </a:r>
          </a:p>
          <a:p>
            <a:r>
              <a:rPr lang="en-US" dirty="0" smtClean="0"/>
              <a:t>Health Law</a:t>
            </a:r>
          </a:p>
          <a:p>
            <a:r>
              <a:rPr lang="en-US" dirty="0" smtClean="0"/>
              <a:t>Juvenile Law</a:t>
            </a:r>
          </a:p>
          <a:p>
            <a:r>
              <a:rPr lang="en-US" dirty="0" smtClean="0"/>
              <a:t>Elder rights</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smtClean="0"/>
              <a:t>Please contact:</a:t>
            </a:r>
          </a:p>
          <a:p>
            <a:pPr lvl="1"/>
            <a:r>
              <a:rPr lang="en-US" dirty="0" err="1" smtClean="0"/>
              <a:t>Sosan</a:t>
            </a:r>
            <a:r>
              <a:rPr lang="en-US" dirty="0" smtClean="0"/>
              <a:t> </a:t>
            </a:r>
            <a:r>
              <a:rPr lang="en-US" dirty="0" err="1" smtClean="0"/>
              <a:t>Madanat</a:t>
            </a:r>
            <a:r>
              <a:rPr lang="en-US" dirty="0" smtClean="0"/>
              <a:t>- </a:t>
            </a:r>
            <a:r>
              <a:rPr lang="en-US" dirty="0" err="1" smtClean="0"/>
              <a:t>s_madanat@u.pacific.edu</a:t>
            </a:r>
            <a:endParaRPr lang="en-US" dirty="0" smtClean="0"/>
          </a:p>
          <a:p>
            <a:pPr lvl="1"/>
            <a:r>
              <a:rPr lang="en-US" dirty="0" smtClean="0"/>
              <a:t>Katie Reed- k_reed6@u.pacific.edu</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9769676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order to qualify for the grant you must…</a:t>
            </a:r>
            <a:endParaRPr lang="en-US" dirty="0"/>
          </a:p>
        </p:txBody>
      </p:sp>
      <p:sp>
        <p:nvSpPr>
          <p:cNvPr id="3" name="Content Placeholder 2"/>
          <p:cNvSpPr>
            <a:spLocks noGrp="1"/>
          </p:cNvSpPr>
          <p:nvPr>
            <p:ph sz="quarter" idx="1"/>
          </p:nvPr>
        </p:nvSpPr>
        <p:spPr/>
        <p:txBody>
          <a:bodyPr>
            <a:noAutofit/>
          </a:bodyPr>
          <a:lstStyle/>
          <a:p>
            <a:r>
              <a:rPr lang="en-US" sz="1700" dirty="0" smtClean="0"/>
              <a:t>Be eligible to advance to the next year of study (3Ls and 4Es are not eligible);</a:t>
            </a:r>
          </a:p>
          <a:p>
            <a:endParaRPr lang="en-US" sz="1700" dirty="0" smtClean="0"/>
          </a:p>
          <a:p>
            <a:r>
              <a:rPr lang="en-US" sz="1700" dirty="0" smtClean="0"/>
              <a:t>Have completed the PLSS Summer Grant application by the due date, </a:t>
            </a:r>
            <a:r>
              <a:rPr lang="en-US" sz="1700" b="1" dirty="0" smtClean="0"/>
              <a:t>April 1</a:t>
            </a:r>
            <a:r>
              <a:rPr lang="en-US" sz="1700" b="1" baseline="30000" dirty="0" smtClean="0"/>
              <a:t>st</a:t>
            </a:r>
            <a:r>
              <a:rPr lang="en-US" sz="1700" dirty="0" smtClean="0"/>
              <a:t>;</a:t>
            </a:r>
          </a:p>
          <a:p>
            <a:endParaRPr lang="en-US" sz="1700" dirty="0" smtClean="0"/>
          </a:p>
          <a:p>
            <a:r>
              <a:rPr lang="en-US" sz="1700" dirty="0" smtClean="0"/>
              <a:t>Have an internship offer from a public interest employer by </a:t>
            </a:r>
            <a:r>
              <a:rPr lang="en-US" sz="1700" b="1" dirty="0" smtClean="0"/>
              <a:t>April 1</a:t>
            </a:r>
            <a:r>
              <a:rPr lang="en-US" sz="1700" b="1" baseline="30000" dirty="0" smtClean="0"/>
              <a:t>st</a:t>
            </a:r>
            <a:r>
              <a:rPr lang="en-US" sz="1700" b="1" dirty="0" smtClean="0"/>
              <a:t>;</a:t>
            </a:r>
            <a:endParaRPr lang="en-US" sz="1700" dirty="0" smtClean="0"/>
          </a:p>
          <a:p>
            <a:pPr>
              <a:buNone/>
            </a:pPr>
            <a:endParaRPr lang="en-US" sz="1700" dirty="0" smtClean="0"/>
          </a:p>
          <a:p>
            <a:r>
              <a:rPr lang="en-US" sz="1700" dirty="0" smtClean="0"/>
              <a:t>Not receive academic credit for the summer internship;</a:t>
            </a:r>
          </a:p>
          <a:p>
            <a:endParaRPr lang="en-US" sz="1700" dirty="0" smtClean="0"/>
          </a:p>
          <a:p>
            <a:r>
              <a:rPr lang="en-US" sz="1700" dirty="0" smtClean="0"/>
              <a:t>Have completed at least seven hours of volunteer time toward a PLSS event and seven community volunteer hours;</a:t>
            </a:r>
          </a:p>
          <a:p>
            <a:endParaRPr lang="en-US" sz="1700" dirty="0" smtClean="0"/>
          </a:p>
          <a:p>
            <a:r>
              <a:rPr lang="en-US" sz="1700" dirty="0" smtClean="0"/>
              <a:t>Be a dues paying member of PLSS; and</a:t>
            </a:r>
          </a:p>
          <a:p>
            <a:endParaRPr lang="en-US" sz="1700" dirty="0" smtClean="0"/>
          </a:p>
          <a:p>
            <a:r>
              <a:rPr lang="en-US" sz="1700" dirty="0" smtClean="0"/>
              <a:t>Have had your resume reviewed and approved by a member of the CDO staff.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the Grant Application in 2013/2014</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r>
              <a:rPr lang="en-US" dirty="0" smtClean="0"/>
              <a:t>All students to apply for the Grant </a:t>
            </a:r>
            <a:r>
              <a:rPr lang="en-US" u="sng" dirty="0" smtClean="0"/>
              <a:t>must</a:t>
            </a:r>
            <a:r>
              <a:rPr lang="en-US" dirty="0" smtClean="0"/>
              <a:t> have had their resume’s reviewed and approved by a member of the CDO staff  before the application due date on April 1</a:t>
            </a:r>
            <a:r>
              <a:rPr lang="en-US" baseline="30000" dirty="0" smtClean="0"/>
              <a:t>st</a:t>
            </a:r>
            <a:r>
              <a:rPr lang="en-US" dirty="0" smtClean="0"/>
              <a:t>;</a:t>
            </a:r>
          </a:p>
          <a:p>
            <a:r>
              <a:rPr lang="en-US" dirty="0" smtClean="0"/>
              <a:t>Letters of recommendation are no longer a requirement of the Grant application.</a:t>
            </a:r>
          </a:p>
          <a:p>
            <a:r>
              <a:rPr lang="en-US" dirty="0" smtClean="0"/>
              <a:t>Volunteer Hours: 7 hours community service in addition to 7 PLSS hours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Hours</a:t>
            </a:r>
            <a:endParaRPr lang="en-US" dirty="0"/>
          </a:p>
        </p:txBody>
      </p:sp>
      <p:sp>
        <p:nvSpPr>
          <p:cNvPr id="3" name="Content Placeholder 2"/>
          <p:cNvSpPr>
            <a:spLocks noGrp="1"/>
          </p:cNvSpPr>
          <p:nvPr>
            <p:ph sz="quarter" idx="1"/>
          </p:nvPr>
        </p:nvSpPr>
        <p:spPr/>
        <p:txBody>
          <a:bodyPr/>
          <a:lstStyle/>
          <a:p>
            <a:r>
              <a:rPr lang="en-US" dirty="0" smtClean="0"/>
              <a:t>PLSS Hours:</a:t>
            </a:r>
          </a:p>
          <a:p>
            <a:pPr lvl="1"/>
            <a:r>
              <a:rPr lang="en-US" dirty="0" smtClean="0"/>
              <a:t>Auction</a:t>
            </a:r>
          </a:p>
          <a:p>
            <a:pPr lvl="2"/>
            <a:r>
              <a:rPr lang="en-US" dirty="0" smtClean="0"/>
              <a:t>March 15</a:t>
            </a:r>
            <a:r>
              <a:rPr lang="en-US" baseline="30000" dirty="0" smtClean="0"/>
              <a:t>th</a:t>
            </a:r>
            <a:endParaRPr lang="en-US" dirty="0" smtClean="0"/>
          </a:p>
          <a:p>
            <a:pPr lvl="2"/>
            <a:r>
              <a:rPr lang="en-US" dirty="0" smtClean="0"/>
              <a:t>Different positions available</a:t>
            </a:r>
          </a:p>
          <a:p>
            <a:pPr lvl="3"/>
            <a:r>
              <a:rPr lang="en-US" dirty="0" smtClean="0"/>
              <a:t>Set up, take down, serving etc.</a:t>
            </a:r>
          </a:p>
          <a:p>
            <a:pPr lvl="1"/>
            <a:r>
              <a:rPr lang="en-US" dirty="0" smtClean="0"/>
              <a:t>Phone Banking</a:t>
            </a:r>
          </a:p>
          <a:p>
            <a:pPr lvl="2"/>
            <a:r>
              <a:rPr lang="en-US" dirty="0" smtClean="0"/>
              <a:t> 5-6 Tuesdays, 12-1 Thursdays</a:t>
            </a:r>
          </a:p>
          <a:p>
            <a:pPr lvl="2"/>
            <a:r>
              <a:rPr lang="en-US" dirty="0" smtClean="0"/>
              <a:t>January 28</a:t>
            </a:r>
            <a:r>
              <a:rPr lang="en-US" baseline="30000" dirty="0" smtClean="0"/>
              <a:t>th</a:t>
            </a:r>
            <a:r>
              <a:rPr lang="en-US" dirty="0" smtClean="0"/>
              <a:t> through February 27</a:t>
            </a:r>
            <a:r>
              <a:rPr lang="en-US" baseline="30000" dirty="0" smtClean="0"/>
              <a:t>th</a:t>
            </a:r>
            <a:endParaRPr lang="en-US" dirty="0" smtClean="0"/>
          </a:p>
          <a:p>
            <a:pPr lvl="2"/>
            <a:r>
              <a:rPr lang="en-US" dirty="0" smtClean="0"/>
              <a:t>Location TBA</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78356084"/>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Volunteer Hours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7 Community Volunteer Hours</a:t>
            </a:r>
          </a:p>
          <a:p>
            <a:r>
              <a:rPr lang="en-US" dirty="0" smtClean="0"/>
              <a:t>Logged through the McGeorge Website</a:t>
            </a:r>
          </a:p>
          <a:p>
            <a:pPr lvl="1"/>
            <a:r>
              <a:rPr lang="en-US" dirty="0" smtClean="0"/>
              <a:t>Approved by supervisor</a:t>
            </a:r>
          </a:p>
          <a:p>
            <a:pPr lvl="1"/>
            <a:r>
              <a:rPr lang="en-US" dirty="0" smtClean="0"/>
              <a:t>Accessible by PLSS and potentially employers</a:t>
            </a:r>
          </a:p>
          <a:p>
            <a:pPr lvl="1"/>
            <a:r>
              <a:rPr lang="en-US" dirty="0" smtClean="0"/>
              <a:t>Recognition levels upon graduation</a:t>
            </a:r>
          </a:p>
          <a:p>
            <a:r>
              <a:rPr lang="en-US" dirty="0" smtClean="0"/>
              <a:t>Compiled Volunteer Event Calendar</a:t>
            </a:r>
          </a:p>
          <a:p>
            <a:pPr lvl="1"/>
            <a:r>
              <a:rPr lang="en-US" dirty="0" smtClean="0"/>
              <a:t>Also coming soon…</a:t>
            </a:r>
          </a:p>
          <a:p>
            <a:r>
              <a:rPr lang="en-US" dirty="0" smtClean="0"/>
              <a:t>Examples of eligible events</a:t>
            </a:r>
          </a:p>
          <a:p>
            <a:pPr lvl="1"/>
            <a:r>
              <a:rPr lang="en-US" dirty="0" smtClean="0"/>
              <a:t>Paint the Town</a:t>
            </a:r>
          </a:p>
          <a:p>
            <a:pPr lvl="1"/>
            <a:r>
              <a:rPr lang="en-US" dirty="0" smtClean="0"/>
              <a:t>Food Bank</a:t>
            </a:r>
          </a:p>
          <a:p>
            <a:pPr lvl="1"/>
            <a:r>
              <a:rPr lang="en-US" dirty="0" smtClean="0"/>
              <a:t>Community Clean up</a:t>
            </a:r>
          </a:p>
          <a:p>
            <a:pPr lvl="1"/>
            <a:r>
              <a:rPr lang="en-US" dirty="0" smtClean="0"/>
              <a:t>Tutoring Program</a:t>
            </a:r>
          </a:p>
          <a:p>
            <a:pPr lvl="1"/>
            <a:r>
              <a:rPr lang="en-US" dirty="0" smtClean="0"/>
              <a:t>CSO fundraiser</a:t>
            </a:r>
          </a:p>
          <a:p>
            <a:pPr lvl="1"/>
            <a:r>
              <a:rPr lang="en-US" dirty="0" smtClean="0"/>
              <a:t>One Justice</a:t>
            </a:r>
          </a:p>
          <a:p>
            <a:pPr lvl="1"/>
            <a:r>
              <a:rPr lang="en-US" dirty="0" smtClean="0"/>
              <a:t>Almost anything!</a:t>
            </a:r>
          </a:p>
          <a:p>
            <a:pPr marL="274320" lvl="1"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5419107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Assistance Program</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pPr>
              <a:buNone/>
            </a:pPr>
            <a:r>
              <a:rPr lang="en-US" dirty="0" smtClean="0"/>
              <a:t>Beginning in 2012/2013, we will launch our Internship Assistance Program. This program is open to all students who apply for the PLSS Summer Grant. </a:t>
            </a:r>
          </a:p>
          <a:p>
            <a:pPr>
              <a:buNone/>
            </a:pPr>
            <a:r>
              <a:rPr lang="en-US" dirty="0" smtClean="0"/>
              <a:t>The Internship Assistance Program is a fantastic resource for students who have not already secured a placement or who do not know which public interest agency/firm they would like to intern at. </a:t>
            </a:r>
          </a:p>
          <a:p>
            <a:pPr>
              <a:buNone/>
            </a:pPr>
            <a:r>
              <a:rPr lang="en-US" dirty="0" smtClean="0"/>
              <a:t>Students who decide to utilize this program will be given a list of employers who have hired or are interested in hiring summer interns from </a:t>
            </a:r>
            <a:r>
              <a:rPr lang="en-US" dirty="0" err="1" smtClean="0"/>
              <a:t>McGeorge</a:t>
            </a:r>
            <a:r>
              <a:rPr lang="en-US" dirty="0" smtClean="0"/>
              <a:t>. After the student’s resume is reviewed and approved by the CDO, he or she will be given the contact information for the internship coordinator at the agencies/firms he or she is  interested in and any specific instructions regarding applying to those particular agencies/firms.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Internship Placement Assistance Program Requirements</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In order to qualify to receive a placement through the Internship Placement Assistance Program, a student </a:t>
            </a:r>
            <a:r>
              <a:rPr lang="en-US" u="sng" dirty="0" smtClean="0"/>
              <a:t>must</a:t>
            </a:r>
            <a:r>
              <a:rPr lang="en-US" dirty="0" smtClean="0"/>
              <a:t>:</a:t>
            </a:r>
          </a:p>
          <a:p>
            <a:pPr>
              <a:buNone/>
            </a:pPr>
            <a:endParaRPr lang="en-US" dirty="0" smtClean="0"/>
          </a:p>
          <a:p>
            <a:r>
              <a:rPr lang="en-US" dirty="0" smtClean="0"/>
              <a:t>Have had their resume’s reviewed and approved by a member of the CDO staff by or before </a:t>
            </a:r>
            <a:r>
              <a:rPr lang="en-US" b="1" dirty="0" smtClean="0"/>
              <a:t>March 1</a:t>
            </a:r>
            <a:r>
              <a:rPr lang="en-US" b="1" baseline="30000" dirty="0" smtClean="0"/>
              <a:t>st</a:t>
            </a:r>
            <a:r>
              <a:rPr lang="en-US" dirty="0" smtClean="0"/>
              <a:t>. (No exceptions will be made for students who fail to meet this deadline.)</a:t>
            </a:r>
          </a:p>
          <a:p>
            <a:endParaRPr lang="en-US" dirty="0" smtClean="0"/>
          </a:p>
          <a:p>
            <a:pPr>
              <a:buNone/>
            </a:pPr>
            <a:r>
              <a:rPr lang="en-US" dirty="0" smtClean="0"/>
              <a:t>Students who do not have their resume reviewed and approved by March 1</a:t>
            </a:r>
            <a:r>
              <a:rPr lang="en-US" baseline="30000" dirty="0" smtClean="0"/>
              <a:t>st</a:t>
            </a:r>
            <a:r>
              <a:rPr lang="en-US" dirty="0" smtClean="0"/>
              <a:t> </a:t>
            </a:r>
            <a:r>
              <a:rPr lang="en-US" b="1" dirty="0" smtClean="0"/>
              <a:t>may still apply to receive the PLSS Summer Grant </a:t>
            </a:r>
            <a:r>
              <a:rPr lang="en-US" dirty="0" smtClean="0"/>
              <a:t>as long as he or she has his/her resume approved by the final grant deadline, April 1</a:t>
            </a:r>
            <a:r>
              <a:rPr lang="en-US" baseline="30000" dirty="0" smtClean="0"/>
              <a:t>st</a:t>
            </a:r>
            <a:r>
              <a:rPr lang="en-US" dirty="0" smtClean="0"/>
              <a:t>; however, he or she will have to secure a qualifying internship offer through his/her own efforts.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in mind…</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85000" lnSpcReduction="10000"/>
          </a:bodyPr>
          <a:lstStyle/>
          <a:p>
            <a:pPr>
              <a:buNone/>
            </a:pPr>
            <a:r>
              <a:rPr lang="en-US" b="1" dirty="0" smtClean="0"/>
              <a:t>The PLSS Summer Grant is not guaranteed, nor can we promise that students will secure an internship offer through the Internship Placement Assistance Program.</a:t>
            </a:r>
            <a:endParaRPr lang="en-US" dirty="0" smtClean="0"/>
          </a:p>
          <a:p>
            <a:pPr>
              <a:buNone/>
            </a:pPr>
            <a:endParaRPr lang="en-US" dirty="0" smtClean="0"/>
          </a:p>
          <a:p>
            <a:pPr>
              <a:buNone/>
            </a:pPr>
            <a:r>
              <a:rPr lang="en-US" dirty="0" smtClean="0"/>
              <a:t>We do everything in our power to secure our members qualifying internship offers and financial assistance. We provide grants to as many applicants as possible and are dedicated to creating opportunities for students to meet potential employers.</a:t>
            </a:r>
          </a:p>
          <a:p>
            <a:pPr>
              <a:buNone/>
            </a:pPr>
            <a:endParaRPr lang="en-US" dirty="0" smtClean="0"/>
          </a:p>
          <a:p>
            <a:pPr>
              <a:buNone/>
            </a:pPr>
            <a:r>
              <a:rPr lang="en-US" dirty="0" smtClean="0"/>
              <a:t>Students who demonstrate initiative in securing an internship as well as a history of dedication to public interest causes  will set themselves apart to the application review board.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However…</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pPr>
              <a:buNone/>
            </a:pPr>
            <a:r>
              <a:rPr lang="en-US" dirty="0" smtClean="0"/>
              <a:t>Last year, PLSS doled out over </a:t>
            </a:r>
            <a:r>
              <a:rPr lang="en-US" b="1" dirty="0" smtClean="0"/>
              <a:t>$62,000 </a:t>
            </a:r>
            <a:r>
              <a:rPr lang="en-US" dirty="0" smtClean="0"/>
              <a:t>in Grant money to PLSS members. </a:t>
            </a:r>
          </a:p>
          <a:p>
            <a:pPr>
              <a:buNone/>
            </a:pPr>
            <a:endParaRPr lang="en-US" dirty="0" smtClean="0"/>
          </a:p>
          <a:p>
            <a:pPr>
              <a:buNone/>
            </a:pPr>
            <a:r>
              <a:rPr lang="en-US" dirty="0" smtClean="0"/>
              <a:t>In 2013, 26 received grant money in varying amounts from PLSS. </a:t>
            </a:r>
          </a:p>
          <a:p>
            <a:pPr>
              <a:buNone/>
            </a:pPr>
            <a:endParaRPr lang="en-US" dirty="0" smtClean="0"/>
          </a:p>
          <a:p>
            <a:pPr>
              <a:buNone/>
            </a:pPr>
            <a:r>
              <a:rPr lang="en-US" dirty="0" smtClean="0"/>
              <a:t>The CDO has agreed to assist the PLSS Board in securing public interest employers interested in participating in the Internship Placement Assistance Program. We project that there will be between 20 and 50 qualifying employers who are interested in hiring a </a:t>
            </a:r>
            <a:r>
              <a:rPr lang="en-US" dirty="0" err="1" smtClean="0"/>
              <a:t>McGeorge</a:t>
            </a:r>
            <a:r>
              <a:rPr lang="en-US" dirty="0" smtClean="0"/>
              <a:t> law student through the program.</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1443</TotalTime>
  <Words>1004</Words>
  <Application>Microsoft Macintosh PowerPoint</Application>
  <PresentationFormat>On-screen Show (4:3)</PresentationFormat>
  <Paragraphs>104</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Civic</vt:lpstr>
      <vt:lpstr>2013-2014  PLSS Summer Grant Program</vt:lpstr>
      <vt:lpstr>In order to qualify for the grant you must…</vt:lpstr>
      <vt:lpstr>Changes to the Grant Application in 2013/2014</vt:lpstr>
      <vt:lpstr>Volunteer Hours</vt:lpstr>
      <vt:lpstr>Community Volunteer Hours</vt:lpstr>
      <vt:lpstr>Internship Assistance Program</vt:lpstr>
      <vt:lpstr>Internship Placement Assistance Program Requirements</vt:lpstr>
      <vt:lpstr>Keep in mind…</vt:lpstr>
      <vt:lpstr>However…</vt:lpstr>
      <vt:lpstr>Grants</vt:lpstr>
      <vt:lpstr>The Future of the Grant Program</vt:lpstr>
      <vt:lpstr>Qualifying Public Interest Internships</vt:lpstr>
      <vt:lpstr>Qualifying Public Interest Internships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2012-2013  PLSS Summer Grant Program</dc:title>
  <dc:creator>Amanda</dc:creator>
  <cp:lastModifiedBy>Rebecca Delong</cp:lastModifiedBy>
  <cp:revision>24</cp:revision>
  <dcterms:created xsi:type="dcterms:W3CDTF">2014-01-28T05:41:17Z</dcterms:created>
  <dcterms:modified xsi:type="dcterms:W3CDTF">2014-01-28T05:42:42Z</dcterms:modified>
</cp:coreProperties>
</file>